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4.png" ContentType="image/png"/>
  <Override PartName="/ppt/media/image11.jpeg" ContentType="image/jpeg"/>
  <Override PartName="/ppt/media/image23.jpeg" ContentType="image/jpeg"/>
  <Override PartName="/ppt/media/image22.png" ContentType="image/png"/>
  <Override PartName="/ppt/media/image21.jpeg" ContentType="image/jpeg"/>
  <Override PartName="/ppt/media/image29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31.png" ContentType="image/png"/>
  <Override PartName="/ppt/media/image6.png" ContentType="image/png"/>
  <Override PartName="/ppt/media/image36.png" ContentType="image/png"/>
  <Override PartName="/ppt/media/image7.png" ContentType="image/png"/>
  <Override PartName="/ppt/media/image37.png" ContentType="image/png"/>
  <Override PartName="/ppt/media/image1.jpeg" ContentType="image/jpeg"/>
  <Override PartName="/ppt/media/image35.jpeg" ContentType="image/jpeg"/>
  <Override PartName="/ppt/media/image5.png" ContentType="image/png"/>
  <Override PartName="/ppt/media/image8.jpeg" ContentType="image/jpeg"/>
  <Override PartName="/ppt/media/image28.png" ContentType="image/png"/>
  <Override PartName="/ppt/media/image38.jpeg" ContentType="image/jpeg"/>
  <Override PartName="/ppt/media/image9.jpeg" ContentType="image/jpeg"/>
  <Override PartName="/ppt/media/image30.jpeg" ContentType="image/jpeg"/>
  <Override PartName="/ppt/media/image13.jpeg" ContentType="image/jpeg"/>
  <Override PartName="/ppt/media/image34.png" ContentType="image/png"/>
  <Override PartName="/ppt/media/image12.jpeg" ContentType="image/jpe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17.jpeg" ContentType="image/jpe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10.jpeg" ContentType="image/jpeg"/>
  <Override PartName="/ppt/media/image14.png" ContentType="image/png"/>
  <Override PartName="/ppt/media/image15.jpeg" ContentType="image/jpeg"/>
  <Override PartName="/ppt/media/image16.png" ContentType="image/png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CO" sz="4400" spc="-1" strike="noStrike">
                <a:latin typeface="Arial"/>
              </a:rPr>
              <a:t>Pulse para editar el formato del texto de título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latin typeface="Arial"/>
              </a:rPr>
              <a:t>Pulse para editar el formato de texto del esquema</a:t>
            </a:r>
            <a:endParaRPr b="0" lang="es-C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latin typeface="Arial"/>
              </a:rPr>
              <a:t>Segundo nivel del esquema</a:t>
            </a:r>
            <a:endParaRPr b="0" lang="es-C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latin typeface="Arial"/>
              </a:rPr>
              <a:t>Tercer nivel del esquema</a:t>
            </a:r>
            <a:endParaRPr b="0" lang="es-C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latin typeface="Arial"/>
              </a:rPr>
              <a:t>Cuarto nivel del esquema</a:t>
            </a:r>
            <a:endParaRPr b="0" lang="es-C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Quinto nivel del esquema</a:t>
            </a:r>
            <a:endParaRPr b="0" lang="es-C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Sexto nivel del esquema</a:t>
            </a:r>
            <a:endParaRPr b="0" lang="es-C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Séptimo nivel del esquema</a:t>
            </a:r>
            <a:endParaRPr b="0" lang="es-C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CO" sz="4400" spc="-1" strike="noStrike">
                <a:latin typeface="Arial"/>
              </a:rPr>
              <a:t>Pulse para editar el formato del texto de título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latin typeface="Arial"/>
              </a:rPr>
              <a:t>Pulse para editar el formato de texto del esquema</a:t>
            </a:r>
            <a:endParaRPr b="0" lang="es-C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latin typeface="Arial"/>
              </a:rPr>
              <a:t>Segundo nivel del esquema</a:t>
            </a:r>
            <a:endParaRPr b="0" lang="es-C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latin typeface="Arial"/>
              </a:rPr>
              <a:t>Tercer nivel del esquema</a:t>
            </a:r>
            <a:endParaRPr b="0" lang="es-C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latin typeface="Arial"/>
              </a:rPr>
              <a:t>Cuarto nivel del esquema</a:t>
            </a:r>
            <a:endParaRPr b="0" lang="es-C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Quinto nivel del esquema</a:t>
            </a:r>
            <a:endParaRPr b="0" lang="es-C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Sexto nivel del esquema</a:t>
            </a:r>
            <a:endParaRPr b="0" lang="es-C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Séptimo nivel del esquema</a:t>
            </a:r>
            <a:endParaRPr b="0" lang="es-C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CO" sz="4400" spc="-1" strike="noStrike">
                <a:latin typeface="Arial"/>
              </a:rPr>
              <a:t>Pulse para editar el formato del texto de título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latin typeface="Arial"/>
              </a:rPr>
              <a:t>Pulse para editar el formato de texto del esquema</a:t>
            </a:r>
            <a:endParaRPr b="0" lang="es-C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latin typeface="Arial"/>
              </a:rPr>
              <a:t>Segundo nivel del esquema</a:t>
            </a:r>
            <a:endParaRPr b="0" lang="es-C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latin typeface="Arial"/>
              </a:rPr>
              <a:t>Tercer nivel del esquema</a:t>
            </a:r>
            <a:endParaRPr b="0" lang="es-C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latin typeface="Arial"/>
              </a:rPr>
              <a:t>Cuarto nivel del esquema</a:t>
            </a:r>
            <a:endParaRPr b="0" lang="es-C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Quinto nivel del esquema</a:t>
            </a:r>
            <a:endParaRPr b="0" lang="es-C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Sexto nivel del esquema</a:t>
            </a:r>
            <a:endParaRPr b="0" lang="es-C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Séptimo nivel del esquema</a:t>
            </a:r>
            <a:endParaRPr b="0" lang="es-C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jpe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hyperlink" Target="https://l.facebook.com/l.php?u=https://arxiv.org/abs/1611.04156&amp;h=IAQFlqjZK" TargetMode="External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jpe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jpe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jpe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89;p1" descr="Cómo sería un mundo sin ganadería industrial? | Igualdad Animal México"/>
          <p:cNvPicPr/>
          <p:nvPr/>
        </p:nvPicPr>
        <p:blipFill>
          <a:blip r:embed="rId1"/>
          <a:srcRect l="39097" t="0" r="1572" b="0"/>
          <a:stretch/>
        </p:blipFill>
        <p:spPr>
          <a:xfrm>
            <a:off x="-51120" y="-8640"/>
            <a:ext cx="12252960" cy="6880320"/>
          </a:xfrm>
          <a:prstGeom prst="rect">
            <a:avLst/>
          </a:prstGeom>
          <a:ln>
            <a:noFill/>
          </a:ln>
        </p:spPr>
      </p:pic>
      <p:sp>
        <p:nvSpPr>
          <p:cNvPr id="115" name="CustomShape 1"/>
          <p:cNvSpPr/>
          <p:nvPr/>
        </p:nvSpPr>
        <p:spPr>
          <a:xfrm>
            <a:off x="1611000" y="-23760"/>
            <a:ext cx="10579320" cy="6880320"/>
          </a:xfrm>
          <a:prstGeom prst="rect">
            <a:avLst/>
          </a:prstGeom>
          <a:gradFill rotWithShape="0">
            <a:gsLst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6" name="Google Shape;191;p1" descr=""/>
          <p:cNvPicPr/>
          <p:nvPr/>
        </p:nvPicPr>
        <p:blipFill>
          <a:blip r:embed="rId2"/>
          <a:srcRect l="0" t="78334" r="0" b="0"/>
          <a:stretch/>
        </p:blipFill>
        <p:spPr>
          <a:xfrm>
            <a:off x="14760" y="5390280"/>
            <a:ext cx="12191760" cy="1482120"/>
          </a:xfrm>
          <a:prstGeom prst="rect">
            <a:avLst/>
          </a:prstGeom>
          <a:ln>
            <a:noFill/>
          </a:ln>
        </p:spPr>
      </p:pic>
      <p:sp>
        <p:nvSpPr>
          <p:cNvPr id="117" name="CustomShape 2"/>
          <p:cNvSpPr/>
          <p:nvPr/>
        </p:nvSpPr>
        <p:spPr>
          <a:xfrm>
            <a:off x="5556600" y="2250000"/>
            <a:ext cx="6144840" cy="163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COMPRESIÓN DE IMÁGENES PARA SISTEMAS DE CLASIFICACIÓN DE LA SALUD ANIMAL</a:t>
            </a:r>
            <a:endParaRPr b="0" lang="es-CO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422;p7" descr=""/>
          <p:cNvPicPr/>
          <p:nvPr/>
        </p:nvPicPr>
        <p:blipFill>
          <a:blip r:embed="rId1"/>
          <a:stretch/>
        </p:blipFill>
        <p:spPr>
          <a:xfrm>
            <a:off x="-2880" y="0"/>
            <a:ext cx="12195000" cy="6854760"/>
          </a:xfrm>
          <a:prstGeom prst="rect">
            <a:avLst/>
          </a:prstGeom>
          <a:ln>
            <a:noFill/>
          </a:ln>
        </p:spPr>
      </p:pic>
      <p:sp>
        <p:nvSpPr>
          <p:cNvPr id="292" name="CustomShape 1"/>
          <p:cNvSpPr/>
          <p:nvPr/>
        </p:nvSpPr>
        <p:spPr>
          <a:xfrm>
            <a:off x="265320" y="376920"/>
            <a:ext cx="490176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Métricas de evaluación de la clasificación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 flipH="1" rot="10800000">
            <a:off x="3362400" y="243360"/>
            <a:ext cx="928440" cy="3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3"/>
          <p:cNvSpPr/>
          <p:nvPr/>
        </p:nvSpPr>
        <p:spPr>
          <a:xfrm>
            <a:off x="3813480" y="108000"/>
            <a:ext cx="24015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Conserva este título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95" name="CustomShape 4"/>
          <p:cNvSpPr/>
          <p:nvPr/>
        </p:nvSpPr>
        <p:spPr>
          <a:xfrm>
            <a:off x="5168160" y="914400"/>
            <a:ext cx="380052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Usar figuras vectorizadas para 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explicar el algoritmo las métricas de evaluación, para que no se pixelen como las mías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96" name="CustomShape 5"/>
          <p:cNvSpPr/>
          <p:nvPr/>
        </p:nvSpPr>
        <p:spPr>
          <a:xfrm flipH="1" rot="10800000">
            <a:off x="4251240" y="1172520"/>
            <a:ext cx="913320" cy="75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97" name="Google Shape;428;p7" descr=""/>
          <p:cNvPicPr/>
          <p:nvPr/>
        </p:nvPicPr>
        <p:blipFill>
          <a:blip r:embed="rId2"/>
          <a:srcRect l="0" t="0" r="0" b="32933"/>
          <a:stretch/>
        </p:blipFill>
        <p:spPr>
          <a:xfrm>
            <a:off x="507240" y="1517040"/>
            <a:ext cx="3330360" cy="4057920"/>
          </a:xfrm>
          <a:prstGeom prst="rect">
            <a:avLst/>
          </a:prstGeom>
          <a:ln>
            <a:noFill/>
          </a:ln>
        </p:spPr>
      </p:pic>
      <p:pic>
        <p:nvPicPr>
          <p:cNvPr id="298" name="Google Shape;429;p7" descr=""/>
          <p:cNvPicPr/>
          <p:nvPr/>
        </p:nvPicPr>
        <p:blipFill>
          <a:blip r:embed="rId3"/>
          <a:srcRect l="0" t="66348" r="0" b="0"/>
          <a:stretch/>
        </p:blipFill>
        <p:spPr>
          <a:xfrm>
            <a:off x="4480560" y="2263320"/>
            <a:ext cx="3330360" cy="2031480"/>
          </a:xfrm>
          <a:prstGeom prst="rect">
            <a:avLst/>
          </a:prstGeom>
          <a:ln>
            <a:noFill/>
          </a:ln>
        </p:spPr>
      </p:pic>
      <p:sp>
        <p:nvSpPr>
          <p:cNvPr id="299" name="CustomShape 6"/>
          <p:cNvSpPr/>
          <p:nvPr/>
        </p:nvSpPr>
        <p:spPr>
          <a:xfrm>
            <a:off x="8888760" y="3407760"/>
            <a:ext cx="2283120" cy="15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Explica la precisión también...</a:t>
            </a:r>
            <a:endParaRPr b="0" lang="es-CO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Crear un gráfico</a:t>
            </a:r>
            <a:br/>
            <a:r>
              <a:rPr b="0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usandola notación propuesta</a:t>
            </a:r>
            <a:br/>
            <a:r>
              <a:rPr b="0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en esta diapositiva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00" name="CustomShape 7"/>
          <p:cNvSpPr/>
          <p:nvPr/>
        </p:nvSpPr>
        <p:spPr>
          <a:xfrm>
            <a:off x="5020920" y="4786920"/>
            <a:ext cx="293148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Si es posible, evitar las ecuaciones para conceptos simples que pueden ser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explicados a través de diagramas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01" name="CustomShape 8"/>
          <p:cNvSpPr/>
          <p:nvPr/>
        </p:nvSpPr>
        <p:spPr>
          <a:xfrm>
            <a:off x="4900320" y="4195080"/>
            <a:ext cx="540720" cy="58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9"/>
          <p:cNvSpPr/>
          <p:nvPr/>
        </p:nvSpPr>
        <p:spPr>
          <a:xfrm flipH="1">
            <a:off x="11587320" y="852480"/>
            <a:ext cx="305280" cy="75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10"/>
          <p:cNvSpPr/>
          <p:nvPr/>
        </p:nvSpPr>
        <p:spPr>
          <a:xfrm>
            <a:off x="9326880" y="1191240"/>
            <a:ext cx="34243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Usa estos...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Colores para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Sus cifras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04" name="CustomShape 11"/>
          <p:cNvSpPr/>
          <p:nvPr/>
        </p:nvSpPr>
        <p:spPr>
          <a:xfrm>
            <a:off x="8229600" y="124200"/>
            <a:ext cx="211356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Completa esta diapositiva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Para el tercer entregable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05" name="CustomShape 12"/>
          <p:cNvSpPr/>
          <p:nvPr/>
        </p:nvSpPr>
        <p:spPr>
          <a:xfrm>
            <a:off x="7594920" y="2920680"/>
            <a:ext cx="1292760" cy="58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13"/>
          <p:cNvSpPr/>
          <p:nvPr/>
        </p:nvSpPr>
        <p:spPr>
          <a:xfrm>
            <a:off x="548280" y="959400"/>
            <a:ext cx="211356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use el color rojo en las diapositivas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07" name="CustomShape 14"/>
          <p:cNvSpPr/>
          <p:nvPr/>
        </p:nvSpPr>
        <p:spPr>
          <a:xfrm>
            <a:off x="1744200" y="6006240"/>
            <a:ext cx="2931480" cy="72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Traducir todas </a:t>
            </a:r>
            <a:br/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estas gráficas a</a:t>
            </a:r>
            <a:br/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español, por favor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08" name="CustomShape 15"/>
          <p:cNvSpPr/>
          <p:nvPr/>
        </p:nvSpPr>
        <p:spPr>
          <a:xfrm>
            <a:off x="2538000" y="5261760"/>
            <a:ext cx="540720" cy="58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444;p8" descr=""/>
          <p:cNvPicPr/>
          <p:nvPr/>
        </p:nvPicPr>
        <p:blipFill>
          <a:blip r:embed="rId1"/>
          <a:stretch/>
        </p:blipFill>
        <p:spPr>
          <a:xfrm>
            <a:off x="-2880" y="0"/>
            <a:ext cx="12195000" cy="6854760"/>
          </a:xfrm>
          <a:prstGeom prst="rect">
            <a:avLst/>
          </a:prstGeom>
          <a:ln>
            <a:noFill/>
          </a:ln>
        </p:spPr>
      </p:pic>
      <p:sp>
        <p:nvSpPr>
          <p:cNvPr id="310" name="CustomShape 1"/>
          <p:cNvSpPr/>
          <p:nvPr/>
        </p:nvSpPr>
        <p:spPr>
          <a:xfrm>
            <a:off x="265320" y="376920"/>
            <a:ext cx="628164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Métricas de evaluación de la clasificación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 flipH="1" rot="10800000">
            <a:off x="4000320" y="227520"/>
            <a:ext cx="767160" cy="9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3"/>
          <p:cNvSpPr/>
          <p:nvPr/>
        </p:nvSpPr>
        <p:spPr>
          <a:xfrm>
            <a:off x="4297680" y="0"/>
            <a:ext cx="24015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Conserva este título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13" name="CustomShape 4"/>
          <p:cNvSpPr/>
          <p:nvPr/>
        </p:nvSpPr>
        <p:spPr>
          <a:xfrm>
            <a:off x="5168160" y="838080"/>
            <a:ext cx="34243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Crear la tabla en Powerpoint. No copie las capturas de pantalla pixeladas del informe técnico, por favor.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14" name="CustomShape 5"/>
          <p:cNvSpPr/>
          <p:nvPr/>
        </p:nvSpPr>
        <p:spPr>
          <a:xfrm>
            <a:off x="8034840" y="5069160"/>
            <a:ext cx="293148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Incluir una imagen en HD relacionada con el problema de la salud animal en la ganadería de precisión</a:t>
            </a:r>
            <a:endParaRPr b="0" lang="es-CO" sz="1400" spc="-1" strike="noStrike">
              <a:latin typeface="Arial"/>
            </a:endParaRPr>
          </a:p>
        </p:txBody>
      </p:sp>
      <p:graphicFrame>
        <p:nvGraphicFramePr>
          <p:cNvPr id="315" name="Table 6"/>
          <p:cNvGraphicFramePr/>
          <p:nvPr/>
        </p:nvGraphicFramePr>
        <p:xfrm>
          <a:off x="395640" y="1575360"/>
          <a:ext cx="6151680" cy="2879280"/>
        </p:xfrm>
        <a:graphic>
          <a:graphicData uri="http://schemas.openxmlformats.org/drawingml/2006/table">
            <a:tbl>
              <a:tblPr/>
              <a:tblGrid>
                <a:gridCol w="2050200"/>
                <a:gridCol w="2094480"/>
                <a:gridCol w="2007360"/>
              </a:tblGrid>
              <a:tr h="1189080">
                <a:tc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ed7d31"/>
                          </a:solidFill>
                          <a:latin typeface="Arial"/>
                          <a:ea typeface="Arial"/>
                        </a:rPr>
                        <a:t>Prueba del conjunto de datos (imágenes originales)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ffc000"/>
                          </a:solidFill>
                          <a:latin typeface="Arial"/>
                          <a:ea typeface="Arial"/>
                        </a:rPr>
                        <a:t>Prueba del conjunto de datos (imágenes comprimidas)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5634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Exactitud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0.3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0.2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5637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Precisión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0.25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0.21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5634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Sensibilidad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0.12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0.11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1e33"/>
                    </a:solidFill>
                  </a:tcPr>
                </a:tc>
              </a:tr>
            </a:tbl>
          </a:graphicData>
        </a:graphic>
      </p:graphicFrame>
      <p:sp>
        <p:nvSpPr>
          <p:cNvPr id="316" name="CustomShape 7"/>
          <p:cNvSpPr/>
          <p:nvPr/>
        </p:nvSpPr>
        <p:spPr>
          <a:xfrm>
            <a:off x="957240" y="4969800"/>
            <a:ext cx="518112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Arial"/>
              </a:rPr>
              <a:t>Métricas de evaluación usando un conjunto de datos de validación de imágenes de ?? ganado sano y ?? ganado enfermo. Las imágenes comprimidas se obtuvieron con el algoritmo ??? (Por favor, complete con su algoritmo)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17" name="CustomShape 8"/>
          <p:cNvSpPr/>
          <p:nvPr/>
        </p:nvSpPr>
        <p:spPr>
          <a:xfrm>
            <a:off x="4221360" y="6141960"/>
            <a:ext cx="29314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Explica las tablas en tu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propias palabras...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18" name="CustomShape 9"/>
          <p:cNvSpPr/>
          <p:nvPr/>
        </p:nvSpPr>
        <p:spPr>
          <a:xfrm>
            <a:off x="3916800" y="6019920"/>
            <a:ext cx="762480" cy="42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10"/>
          <p:cNvSpPr/>
          <p:nvPr/>
        </p:nvSpPr>
        <p:spPr>
          <a:xfrm>
            <a:off x="8229600" y="124200"/>
            <a:ext cx="211356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Completa esta diapositiva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Para el tercer entregable</a:t>
            </a:r>
            <a:endParaRPr b="0" lang="es-CO" sz="1400" spc="-1" strike="noStrike">
              <a:latin typeface="Arial"/>
            </a:endParaRPr>
          </a:p>
        </p:txBody>
      </p:sp>
      <p:pic>
        <p:nvPicPr>
          <p:cNvPr id="320" name="Google Shape;455;p8" descr=""/>
          <p:cNvPicPr/>
          <p:nvPr/>
        </p:nvPicPr>
        <p:blipFill>
          <a:blip r:embed="rId2"/>
          <a:stretch/>
        </p:blipFill>
        <p:spPr>
          <a:xfrm>
            <a:off x="6742080" y="1946520"/>
            <a:ext cx="4725000" cy="3144960"/>
          </a:xfrm>
          <a:prstGeom prst="rect">
            <a:avLst/>
          </a:prstGeom>
          <a:ln>
            <a:noFill/>
          </a:ln>
        </p:spPr>
      </p:pic>
      <p:sp>
        <p:nvSpPr>
          <p:cNvPr id="321" name="CustomShape 11"/>
          <p:cNvSpPr/>
          <p:nvPr/>
        </p:nvSpPr>
        <p:spPr>
          <a:xfrm>
            <a:off x="7685640" y="4729680"/>
            <a:ext cx="297360" cy="63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12"/>
          <p:cNvSpPr/>
          <p:nvPr/>
        </p:nvSpPr>
        <p:spPr>
          <a:xfrm>
            <a:off x="548280" y="959400"/>
            <a:ext cx="211356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use el color rojo en las diapositivas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23" name="CustomShape 13"/>
          <p:cNvSpPr/>
          <p:nvPr/>
        </p:nvSpPr>
        <p:spPr>
          <a:xfrm flipH="1" rot="10800000">
            <a:off x="4397400" y="1096200"/>
            <a:ext cx="767160" cy="63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463;p10" descr=""/>
          <p:cNvPicPr/>
          <p:nvPr/>
        </p:nvPicPr>
        <p:blipFill>
          <a:blip r:embed="rId1"/>
          <a:stretch/>
        </p:blipFill>
        <p:spPr>
          <a:xfrm>
            <a:off x="-2880" y="0"/>
            <a:ext cx="12195000" cy="6854760"/>
          </a:xfrm>
          <a:prstGeom prst="rect">
            <a:avLst/>
          </a:prstGeom>
          <a:ln>
            <a:noFill/>
          </a:ln>
        </p:spPr>
      </p:pic>
      <p:sp>
        <p:nvSpPr>
          <p:cNvPr id="325" name="CustomShape 1"/>
          <p:cNvSpPr/>
          <p:nvPr/>
        </p:nvSpPr>
        <p:spPr>
          <a:xfrm>
            <a:off x="265320" y="376920"/>
            <a:ext cx="54010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Informe aceptado en arXiv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 flipH="1" rot="10800000">
            <a:off x="4321800" y="469440"/>
            <a:ext cx="944640" cy="8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3"/>
          <p:cNvSpPr/>
          <p:nvPr/>
        </p:nvSpPr>
        <p:spPr>
          <a:xfrm>
            <a:off x="4819320" y="336600"/>
            <a:ext cx="24015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Conserva este título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28" name="CustomShape 4"/>
          <p:cNvSpPr/>
          <p:nvPr/>
        </p:nvSpPr>
        <p:spPr>
          <a:xfrm>
            <a:off x="2623680" y="2393280"/>
            <a:ext cx="34243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Incluya la cita del informe</a:t>
            </a:r>
            <a:br/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en arXiv y link. Alternativamente, use OSF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29" name="CustomShape 5"/>
          <p:cNvSpPr/>
          <p:nvPr/>
        </p:nvSpPr>
        <p:spPr>
          <a:xfrm flipH="1" rot="10800000">
            <a:off x="2012040" y="2542320"/>
            <a:ext cx="617760" cy="48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6"/>
          <p:cNvSpPr/>
          <p:nvPr/>
        </p:nvSpPr>
        <p:spPr>
          <a:xfrm>
            <a:off x="418320" y="3107880"/>
            <a:ext cx="64263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1e33"/>
                </a:solidFill>
                <a:latin typeface="Arial"/>
                <a:ea typeface="Arial"/>
              </a:rPr>
              <a:t>C. Patiño-Forero, M. Agudelo-Toro y M. Toro. Planning system for deliveries in Medellín. ArXiv e-prints, noviembre de 2016. Disponible en: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2"/>
              </a:rPr>
              <a:t>https://arxiv.org/abs/1611.04156</a:t>
            </a:r>
            <a:endParaRPr b="0" lang="es-CO" sz="1800" spc="-1" strike="noStrike">
              <a:latin typeface="Arial"/>
            </a:endParaRPr>
          </a:p>
        </p:txBody>
      </p:sp>
      <p:grpSp>
        <p:nvGrpSpPr>
          <p:cNvPr id="331" name="Group 7"/>
          <p:cNvGrpSpPr/>
          <p:nvPr/>
        </p:nvGrpSpPr>
        <p:grpSpPr>
          <a:xfrm>
            <a:off x="7021800" y="894960"/>
            <a:ext cx="4569480" cy="4964400"/>
            <a:chOff x="7021800" y="894960"/>
            <a:chExt cx="4569480" cy="4964400"/>
          </a:xfrm>
        </p:grpSpPr>
        <p:pic>
          <p:nvPicPr>
            <p:cNvPr id="332" name="Google Shape;471;p10" descr=""/>
            <p:cNvPicPr/>
            <p:nvPr/>
          </p:nvPicPr>
          <p:blipFill>
            <a:blip r:embed="rId3"/>
            <a:srcRect l="2991" t="4621" r="11001" b="22953"/>
            <a:stretch/>
          </p:blipFill>
          <p:spPr>
            <a:xfrm>
              <a:off x="7021800" y="894960"/>
              <a:ext cx="4552560" cy="4964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3" name="CustomShape 8"/>
            <p:cNvSpPr/>
            <p:nvPr/>
          </p:nvSpPr>
          <p:spPr>
            <a:xfrm>
              <a:off x="10022400" y="1443600"/>
              <a:ext cx="1568880" cy="455040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" name="CustomShape 9"/>
            <p:cNvSpPr/>
            <p:nvPr/>
          </p:nvSpPr>
          <p:spPr>
            <a:xfrm>
              <a:off x="10022400" y="950400"/>
              <a:ext cx="1568880" cy="3996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35" name="CustomShape 10"/>
          <p:cNvSpPr/>
          <p:nvPr/>
        </p:nvSpPr>
        <p:spPr>
          <a:xfrm flipH="1">
            <a:off x="6489720" y="4195080"/>
            <a:ext cx="529560" cy="83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11"/>
          <p:cNvSpPr/>
          <p:nvPr/>
        </p:nvSpPr>
        <p:spPr>
          <a:xfrm>
            <a:off x="4747320" y="5061960"/>
            <a:ext cx="29314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Incluya una</a:t>
            </a:r>
            <a:br/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captura de pantalla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37" name="CustomShape 12"/>
          <p:cNvSpPr/>
          <p:nvPr/>
        </p:nvSpPr>
        <p:spPr>
          <a:xfrm>
            <a:off x="8229600" y="124200"/>
            <a:ext cx="211356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Completa esta diapositiva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Para el tercer entregable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38" name="CustomShape 13"/>
          <p:cNvSpPr/>
          <p:nvPr/>
        </p:nvSpPr>
        <p:spPr>
          <a:xfrm>
            <a:off x="548280" y="959400"/>
            <a:ext cx="211356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use el color rojo en las diapositivas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39" name="CustomShape 14"/>
          <p:cNvSpPr/>
          <p:nvPr/>
        </p:nvSpPr>
        <p:spPr>
          <a:xfrm flipH="1">
            <a:off x="7251840" y="5414400"/>
            <a:ext cx="529560" cy="83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5"/>
          <p:cNvSpPr/>
          <p:nvPr/>
        </p:nvSpPr>
        <p:spPr>
          <a:xfrm>
            <a:off x="5509440" y="6281280"/>
            <a:ext cx="293148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Incluya al profesor y al monitor, por favor.</a:t>
            </a:r>
            <a:endParaRPr b="0" lang="es-CO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484;gadd317ae2b_0_117" descr="Cómo sería un mundo sin ganadería industrial? | Igualdad Animal México"/>
          <p:cNvPicPr/>
          <p:nvPr/>
        </p:nvPicPr>
        <p:blipFill>
          <a:blip r:embed="rId1"/>
          <a:srcRect l="39091" t="0" r="1571" b="0"/>
          <a:stretch/>
        </p:blipFill>
        <p:spPr>
          <a:xfrm>
            <a:off x="-51120" y="-8640"/>
            <a:ext cx="12253320" cy="6880680"/>
          </a:xfrm>
          <a:prstGeom prst="rect">
            <a:avLst/>
          </a:prstGeom>
          <a:ln>
            <a:noFill/>
          </a:ln>
        </p:spPr>
      </p:pic>
      <p:sp>
        <p:nvSpPr>
          <p:cNvPr id="342" name="CustomShape 1"/>
          <p:cNvSpPr/>
          <p:nvPr/>
        </p:nvSpPr>
        <p:spPr>
          <a:xfrm>
            <a:off x="-54000" y="-8640"/>
            <a:ext cx="12253320" cy="6865560"/>
          </a:xfrm>
          <a:prstGeom prst="rect">
            <a:avLst/>
          </a:prstGeom>
          <a:gradFill rotWithShape="0">
            <a:gsLst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6000" spc="-1" strike="noStrike">
                <a:solidFill>
                  <a:srgbClr val="001e33"/>
                </a:solidFill>
                <a:latin typeface="Arial"/>
                <a:ea typeface="Arial"/>
              </a:rPr>
              <a:t>GRACIAS!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.</a:t>
            </a:r>
            <a:endParaRPr b="0" lang="es-CO" sz="6000" spc="-1" strike="noStrike"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5046120" y="4020480"/>
            <a:ext cx="69444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001e33"/>
                </a:solidFill>
                <a:latin typeface="Arial"/>
                <a:ea typeface="Arial"/>
              </a:rPr>
              <a:t>Apoyado por </a:t>
            </a:r>
            <a:endParaRPr b="0" lang="es-CO" sz="20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Arial"/>
              </a:rPr>
              <a:t>Los dos primeros autores son apoyados por una beca Sapiencia financiada por el municipio de Medellín. Todos los autores quieren agradecer a la Vicerrectoría de Descubrimiento y Creación, de la Universidad EAFIT, por su apoyo en esta investigación.</a:t>
            </a:r>
            <a:endParaRPr b="0" lang="es-CO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latin typeface="Arial"/>
            </a:endParaRPr>
          </a:p>
        </p:txBody>
      </p:sp>
      <p:sp>
        <p:nvSpPr>
          <p:cNvPr id="344" name="CustomShape 3"/>
          <p:cNvSpPr/>
          <p:nvPr/>
        </p:nvSpPr>
        <p:spPr>
          <a:xfrm>
            <a:off x="3546720" y="2762640"/>
            <a:ext cx="3424320" cy="72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Por favor, no olvide los reconocimientos a su beca (si tiene una)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45" name="CustomShape 4"/>
          <p:cNvSpPr/>
          <p:nvPr/>
        </p:nvSpPr>
        <p:spPr>
          <a:xfrm rot="10800000">
            <a:off x="6003720" y="3404880"/>
            <a:ext cx="323280" cy="84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5"/>
          <p:cNvSpPr/>
          <p:nvPr/>
        </p:nvSpPr>
        <p:spPr>
          <a:xfrm>
            <a:off x="5249880" y="1024200"/>
            <a:ext cx="211356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use el color rojo en las diapositivas</a:t>
            </a:r>
            <a:endParaRPr b="0" lang="es-CO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99;p2" descr=""/>
          <p:cNvPicPr/>
          <p:nvPr/>
        </p:nvPicPr>
        <p:blipFill>
          <a:blip r:embed="rId1"/>
          <a:stretch/>
        </p:blipFill>
        <p:spPr>
          <a:xfrm>
            <a:off x="-2880" y="0"/>
            <a:ext cx="12195000" cy="685476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>
            <a:off x="265320" y="376920"/>
            <a:ext cx="43747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Presentación del equipo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7455960" y="4392000"/>
            <a:ext cx="219168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Jian </a:t>
            </a:r>
            <a:endParaRPr b="0" lang="es-CO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Gallego</a:t>
            </a:r>
            <a:endParaRPr b="0" lang="es-CO" sz="2200" spc="-1" strike="noStrike">
              <a:latin typeface="Arial"/>
            </a:endParaRPr>
          </a:p>
        </p:txBody>
      </p:sp>
      <p:pic>
        <p:nvPicPr>
          <p:cNvPr id="121" name="Google Shape;216;p2" descr=""/>
          <p:cNvPicPr/>
          <p:nvPr/>
        </p:nvPicPr>
        <p:blipFill>
          <a:blip r:embed="rId2"/>
          <a:stretch/>
        </p:blipFill>
        <p:spPr>
          <a:xfrm>
            <a:off x="182880" y="6089760"/>
            <a:ext cx="619920" cy="619920"/>
          </a:xfrm>
          <a:prstGeom prst="rect">
            <a:avLst/>
          </a:prstGeom>
          <a:ln>
            <a:noFill/>
          </a:ln>
        </p:spPr>
      </p:pic>
      <p:sp>
        <p:nvSpPr>
          <p:cNvPr id="122" name="CustomShape 3"/>
          <p:cNvSpPr/>
          <p:nvPr/>
        </p:nvSpPr>
        <p:spPr>
          <a:xfrm>
            <a:off x="815040" y="6160680"/>
            <a:ext cx="691416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https://github.com/JianGallegoMejia/ST0245-001..</a:t>
            </a:r>
            <a:endParaRPr b="0" lang="es-CO" sz="22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3"/>
          <a:stretch/>
        </p:blipFill>
        <p:spPr>
          <a:xfrm>
            <a:off x="7056000" y="1368000"/>
            <a:ext cx="2951640" cy="288612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4"/>
          <a:stretch/>
        </p:blipFill>
        <p:spPr>
          <a:xfrm>
            <a:off x="2232000" y="1440000"/>
            <a:ext cx="2871360" cy="2879640"/>
          </a:xfrm>
          <a:prstGeom prst="rect">
            <a:avLst/>
          </a:prstGeom>
          <a:ln>
            <a:noFill/>
          </a:ln>
        </p:spPr>
      </p:pic>
      <p:sp>
        <p:nvSpPr>
          <p:cNvPr id="125" name="CustomShape 4"/>
          <p:cNvSpPr/>
          <p:nvPr/>
        </p:nvSpPr>
        <p:spPr>
          <a:xfrm>
            <a:off x="2520000" y="4392000"/>
            <a:ext cx="219168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Carlos </a:t>
            </a:r>
            <a:endParaRPr b="0" lang="es-CO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Benitez</a:t>
            </a:r>
            <a:endParaRPr b="0" lang="es-CO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229;p6" descr=""/>
          <p:cNvPicPr/>
          <p:nvPr/>
        </p:nvPicPr>
        <p:blipFill>
          <a:blip r:embed="rId1"/>
          <a:stretch/>
        </p:blipFill>
        <p:spPr>
          <a:xfrm>
            <a:off x="-2880" y="0"/>
            <a:ext cx="12195000" cy="6854760"/>
          </a:xfrm>
          <a:prstGeom prst="rect">
            <a:avLst/>
          </a:prstGeom>
          <a:ln>
            <a:noFill/>
          </a:ln>
        </p:spPr>
      </p:pic>
      <p:sp>
        <p:nvSpPr>
          <p:cNvPr id="127" name="CustomShape 1"/>
          <p:cNvSpPr/>
          <p:nvPr/>
        </p:nvSpPr>
        <p:spPr>
          <a:xfrm>
            <a:off x="265320" y="376920"/>
            <a:ext cx="49582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Proceso de entrenamiento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 flipH="1" rot="10800000">
            <a:off x="4192200" y="545400"/>
            <a:ext cx="1135440" cy="8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3"/>
          <p:cNvSpPr/>
          <p:nvPr/>
        </p:nvSpPr>
        <p:spPr>
          <a:xfrm>
            <a:off x="5185080" y="412920"/>
            <a:ext cx="24015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Conserva este título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8229600" y="124200"/>
            <a:ext cx="211356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Completa esta diapositiva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Para el segundo entregable</a:t>
            </a:r>
            <a:endParaRPr b="0" lang="es-CO" sz="1400" spc="-1" strike="noStrike">
              <a:latin typeface="Arial"/>
            </a:endParaRPr>
          </a:p>
        </p:txBody>
      </p:sp>
      <p:grpSp>
        <p:nvGrpSpPr>
          <p:cNvPr id="131" name="Group 5"/>
          <p:cNvGrpSpPr/>
          <p:nvPr/>
        </p:nvGrpSpPr>
        <p:grpSpPr>
          <a:xfrm>
            <a:off x="741960" y="1105200"/>
            <a:ext cx="2063880" cy="1374840"/>
            <a:chOff x="741960" y="1105200"/>
            <a:chExt cx="2063880" cy="1374840"/>
          </a:xfrm>
        </p:grpSpPr>
        <p:pic>
          <p:nvPicPr>
            <p:cNvPr id="132" name="Google Shape;235;p6" descr=""/>
            <p:cNvPicPr/>
            <p:nvPr/>
          </p:nvPicPr>
          <p:blipFill>
            <a:blip r:embed="rId2"/>
            <a:stretch/>
          </p:blipFill>
          <p:spPr>
            <a:xfrm>
              <a:off x="741960" y="1410120"/>
              <a:ext cx="1606680" cy="1069920"/>
            </a:xfrm>
            <a:prstGeom prst="rect">
              <a:avLst/>
            </a:prstGeom>
            <a:ln w="28440">
              <a:solidFill>
                <a:srgbClr val="001e33"/>
              </a:solidFill>
              <a:round/>
            </a:ln>
          </p:spPr>
        </p:pic>
        <p:pic>
          <p:nvPicPr>
            <p:cNvPr id="133" name="Google Shape;236;p6" descr=""/>
            <p:cNvPicPr/>
            <p:nvPr/>
          </p:nvPicPr>
          <p:blipFill>
            <a:blip r:embed="rId3"/>
            <a:stretch/>
          </p:blipFill>
          <p:spPr>
            <a:xfrm>
              <a:off x="970560" y="1257480"/>
              <a:ext cx="1606680" cy="1069920"/>
            </a:xfrm>
            <a:prstGeom prst="rect">
              <a:avLst/>
            </a:prstGeom>
            <a:ln w="28440">
              <a:solidFill>
                <a:srgbClr val="001e33"/>
              </a:solidFill>
              <a:round/>
            </a:ln>
          </p:spPr>
        </p:pic>
        <p:pic>
          <p:nvPicPr>
            <p:cNvPr id="134" name="Google Shape;237;p6" descr=""/>
            <p:cNvPicPr/>
            <p:nvPr/>
          </p:nvPicPr>
          <p:blipFill>
            <a:blip r:embed="rId4"/>
            <a:stretch/>
          </p:blipFill>
          <p:spPr>
            <a:xfrm>
              <a:off x="1199160" y="1105200"/>
              <a:ext cx="1606680" cy="1069920"/>
            </a:xfrm>
            <a:prstGeom prst="rect">
              <a:avLst/>
            </a:prstGeom>
            <a:ln w="28440">
              <a:solidFill>
                <a:srgbClr val="001e33"/>
              </a:solidFill>
              <a:round/>
            </a:ln>
          </p:spPr>
        </p:pic>
      </p:grpSp>
      <p:grpSp>
        <p:nvGrpSpPr>
          <p:cNvPr id="135" name="Group 6"/>
          <p:cNvGrpSpPr/>
          <p:nvPr/>
        </p:nvGrpSpPr>
        <p:grpSpPr>
          <a:xfrm>
            <a:off x="789480" y="3608280"/>
            <a:ext cx="2092680" cy="1599120"/>
            <a:chOff x="789480" y="3608280"/>
            <a:chExt cx="2092680" cy="1599120"/>
          </a:xfrm>
        </p:grpSpPr>
        <p:pic>
          <p:nvPicPr>
            <p:cNvPr id="136" name="Google Shape;239;p6" descr=""/>
            <p:cNvPicPr/>
            <p:nvPr/>
          </p:nvPicPr>
          <p:blipFill>
            <a:blip r:embed="rId5"/>
            <a:stretch/>
          </p:blipFill>
          <p:spPr>
            <a:xfrm>
              <a:off x="789480" y="4065480"/>
              <a:ext cx="1711800" cy="1141920"/>
            </a:xfrm>
            <a:prstGeom prst="rect">
              <a:avLst/>
            </a:prstGeom>
            <a:ln w="28440">
              <a:solidFill>
                <a:srgbClr val="0563c1"/>
              </a:solidFill>
              <a:round/>
            </a:ln>
          </p:spPr>
        </p:pic>
        <p:pic>
          <p:nvPicPr>
            <p:cNvPr id="137" name="Google Shape;240;p6" descr=""/>
            <p:cNvPicPr/>
            <p:nvPr/>
          </p:nvPicPr>
          <p:blipFill>
            <a:blip r:embed="rId6"/>
            <a:stretch/>
          </p:blipFill>
          <p:spPr>
            <a:xfrm>
              <a:off x="941760" y="3836880"/>
              <a:ext cx="1711800" cy="1141920"/>
            </a:xfrm>
            <a:prstGeom prst="rect">
              <a:avLst/>
            </a:prstGeom>
            <a:ln w="28440">
              <a:solidFill>
                <a:srgbClr val="0563c1"/>
              </a:solidFill>
              <a:round/>
            </a:ln>
          </p:spPr>
        </p:pic>
        <p:pic>
          <p:nvPicPr>
            <p:cNvPr id="138" name="Google Shape;241;p6" descr=""/>
            <p:cNvPicPr/>
            <p:nvPr/>
          </p:nvPicPr>
          <p:blipFill>
            <a:blip r:embed="rId7"/>
            <a:stretch/>
          </p:blipFill>
          <p:spPr>
            <a:xfrm>
              <a:off x="1170360" y="3608280"/>
              <a:ext cx="1711800" cy="1141920"/>
            </a:xfrm>
            <a:prstGeom prst="rect">
              <a:avLst/>
            </a:prstGeom>
            <a:ln w="28440">
              <a:solidFill>
                <a:srgbClr val="0563c1"/>
              </a:solidFill>
              <a:round/>
            </a:ln>
          </p:spPr>
        </p:pic>
      </p:grpSp>
      <p:sp>
        <p:nvSpPr>
          <p:cNvPr id="139" name="CustomShape 7"/>
          <p:cNvSpPr/>
          <p:nvPr/>
        </p:nvSpPr>
        <p:spPr>
          <a:xfrm>
            <a:off x="-9720" y="2565720"/>
            <a:ext cx="354348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Imágenes de ganado enfermo</a:t>
            </a:r>
            <a:endParaRPr b="0" lang="es-CO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2200" spc="-1" strike="noStrike">
              <a:latin typeface="Arial"/>
            </a:endParaRPr>
          </a:p>
        </p:txBody>
      </p:sp>
      <p:sp>
        <p:nvSpPr>
          <p:cNvPr id="140" name="CustomShape 8"/>
          <p:cNvSpPr/>
          <p:nvPr/>
        </p:nvSpPr>
        <p:spPr>
          <a:xfrm>
            <a:off x="142560" y="5232960"/>
            <a:ext cx="354348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563c1"/>
                </a:solidFill>
                <a:latin typeface="Arial"/>
                <a:ea typeface="Arial"/>
              </a:rPr>
              <a:t>Imágenes del ganado sano</a:t>
            </a:r>
            <a:endParaRPr b="0" lang="es-CO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2200" spc="-1" strike="noStrike">
              <a:latin typeface="Arial"/>
            </a:endParaRPr>
          </a:p>
        </p:txBody>
      </p:sp>
      <p:sp>
        <p:nvSpPr>
          <p:cNvPr id="141" name="CustomShape 9"/>
          <p:cNvSpPr/>
          <p:nvPr/>
        </p:nvSpPr>
        <p:spPr>
          <a:xfrm>
            <a:off x="7080840" y="2124720"/>
            <a:ext cx="2220120" cy="1766160"/>
          </a:xfrm>
          <a:prstGeom prst="cube">
            <a:avLst>
              <a:gd name="adj" fmla="val 25000"/>
            </a:avLst>
          </a:prstGeom>
          <a:solidFill>
            <a:srgbClr val="001e33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700" spc="-1" strike="noStrike">
                <a:solidFill>
                  <a:srgbClr val="ffc000"/>
                </a:solidFill>
                <a:latin typeface="Arial"/>
                <a:ea typeface="Arial"/>
              </a:rPr>
              <a:t>Red neuronal convolucional</a:t>
            </a:r>
            <a:endParaRPr b="0" lang="es-CO" sz="1700" spc="-1" strike="noStrike">
              <a:latin typeface="Arial"/>
            </a:endParaRPr>
          </a:p>
        </p:txBody>
      </p:sp>
      <p:grpSp>
        <p:nvGrpSpPr>
          <p:cNvPr id="142" name="Group 10"/>
          <p:cNvGrpSpPr/>
          <p:nvPr/>
        </p:nvGrpSpPr>
        <p:grpSpPr>
          <a:xfrm>
            <a:off x="10128960" y="2018880"/>
            <a:ext cx="1336320" cy="2130480"/>
            <a:chOff x="10128960" y="2018880"/>
            <a:chExt cx="1336320" cy="2130480"/>
          </a:xfrm>
        </p:grpSpPr>
        <p:sp>
          <p:nvSpPr>
            <p:cNvPr id="143" name="CustomShape 11"/>
            <p:cNvSpPr/>
            <p:nvPr/>
          </p:nvSpPr>
          <p:spPr>
            <a:xfrm>
              <a:off x="10128960" y="201888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CustomShape 12"/>
            <p:cNvSpPr/>
            <p:nvPr/>
          </p:nvSpPr>
          <p:spPr>
            <a:xfrm>
              <a:off x="10128960" y="262836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CustomShape 13"/>
            <p:cNvSpPr/>
            <p:nvPr/>
          </p:nvSpPr>
          <p:spPr>
            <a:xfrm>
              <a:off x="10128960" y="323784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CustomShape 14"/>
            <p:cNvSpPr/>
            <p:nvPr/>
          </p:nvSpPr>
          <p:spPr>
            <a:xfrm>
              <a:off x="10662120" y="293328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CustomShape 15"/>
            <p:cNvSpPr/>
            <p:nvPr/>
          </p:nvSpPr>
          <p:spPr>
            <a:xfrm>
              <a:off x="10662120" y="346644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CustomShape 16"/>
            <p:cNvSpPr/>
            <p:nvPr/>
          </p:nvSpPr>
          <p:spPr>
            <a:xfrm>
              <a:off x="10662120" y="232344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CustomShape 17"/>
            <p:cNvSpPr/>
            <p:nvPr/>
          </p:nvSpPr>
          <p:spPr>
            <a:xfrm>
              <a:off x="11190600" y="324288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CustomShape 18"/>
            <p:cNvSpPr/>
            <p:nvPr/>
          </p:nvSpPr>
          <p:spPr>
            <a:xfrm>
              <a:off x="11190600" y="255024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CustomShape 19"/>
            <p:cNvSpPr/>
            <p:nvPr/>
          </p:nvSpPr>
          <p:spPr>
            <a:xfrm>
              <a:off x="10128960" y="384768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" name="CustomShape 20"/>
            <p:cNvSpPr/>
            <p:nvPr/>
          </p:nvSpPr>
          <p:spPr>
            <a:xfrm>
              <a:off x="10364040" y="2277000"/>
              <a:ext cx="297000" cy="196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CustomShape 21"/>
            <p:cNvSpPr/>
            <p:nvPr/>
          </p:nvSpPr>
          <p:spPr>
            <a:xfrm>
              <a:off x="10404720" y="2779560"/>
              <a:ext cx="297000" cy="196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" name="CustomShape 22"/>
            <p:cNvSpPr/>
            <p:nvPr/>
          </p:nvSpPr>
          <p:spPr>
            <a:xfrm>
              <a:off x="10404720" y="3389400"/>
              <a:ext cx="256680" cy="227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" name="CustomShape 23"/>
            <p:cNvSpPr/>
            <p:nvPr/>
          </p:nvSpPr>
          <p:spPr>
            <a:xfrm flipH="1" rot="10800000">
              <a:off x="10363680" y="3726000"/>
              <a:ext cx="337320" cy="165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CustomShape 24"/>
            <p:cNvSpPr/>
            <p:nvPr/>
          </p:nvSpPr>
          <p:spPr>
            <a:xfrm flipH="1" rot="10800000">
              <a:off x="10364040" y="3085920"/>
              <a:ext cx="297000" cy="196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CustomShape 25"/>
            <p:cNvSpPr/>
            <p:nvPr/>
          </p:nvSpPr>
          <p:spPr>
            <a:xfrm flipH="1" rot="10800000">
              <a:off x="10363680" y="2582640"/>
              <a:ext cx="337320" cy="9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CustomShape 26"/>
            <p:cNvSpPr/>
            <p:nvPr/>
          </p:nvSpPr>
          <p:spPr>
            <a:xfrm flipH="1" rot="10800000">
              <a:off x="10897200" y="2702520"/>
              <a:ext cx="291960" cy="275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CustomShape 27"/>
            <p:cNvSpPr/>
            <p:nvPr/>
          </p:nvSpPr>
          <p:spPr>
            <a:xfrm>
              <a:off x="10897560" y="2581920"/>
              <a:ext cx="332640" cy="704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" name="CustomShape 28"/>
            <p:cNvSpPr/>
            <p:nvPr/>
          </p:nvSpPr>
          <p:spPr>
            <a:xfrm flipH="1" rot="10800000">
              <a:off x="10938240" y="3395520"/>
              <a:ext cx="252000" cy="222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CustomShape 29"/>
            <p:cNvSpPr/>
            <p:nvPr/>
          </p:nvSpPr>
          <p:spPr>
            <a:xfrm>
              <a:off x="10937880" y="3084480"/>
              <a:ext cx="291960" cy="201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CustomShape 30"/>
            <p:cNvSpPr/>
            <p:nvPr/>
          </p:nvSpPr>
          <p:spPr>
            <a:xfrm flipH="1" rot="10800000">
              <a:off x="10897920" y="2809440"/>
              <a:ext cx="332640" cy="701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3" name="CustomShape 31"/>
          <p:cNvSpPr/>
          <p:nvPr/>
        </p:nvSpPr>
        <p:spPr>
          <a:xfrm>
            <a:off x="6201720" y="4182480"/>
            <a:ext cx="354348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Algoritmo de</a:t>
            </a:r>
            <a:br/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Clasificación</a:t>
            </a:r>
            <a:endParaRPr b="0" lang="es-CO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2200" spc="-1" strike="noStrike">
              <a:latin typeface="Arial"/>
            </a:endParaRPr>
          </a:p>
        </p:txBody>
      </p:sp>
      <p:sp>
        <p:nvSpPr>
          <p:cNvPr id="164" name="CustomShape 32"/>
          <p:cNvSpPr/>
          <p:nvPr/>
        </p:nvSpPr>
        <p:spPr>
          <a:xfrm>
            <a:off x="8944920" y="4182480"/>
            <a:ext cx="354348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Modelo de</a:t>
            </a:r>
            <a:br/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Clasificación</a:t>
            </a:r>
            <a:endParaRPr b="0" lang="es-CO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2200" spc="-1" strike="noStrike">
              <a:latin typeface="Arial"/>
            </a:endParaRPr>
          </a:p>
        </p:txBody>
      </p:sp>
      <p:sp>
        <p:nvSpPr>
          <p:cNvPr id="165" name="CustomShape 33"/>
          <p:cNvSpPr/>
          <p:nvPr/>
        </p:nvSpPr>
        <p:spPr>
          <a:xfrm>
            <a:off x="2807280" y="1640520"/>
            <a:ext cx="4248360" cy="119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34"/>
          <p:cNvSpPr/>
          <p:nvPr/>
        </p:nvSpPr>
        <p:spPr>
          <a:xfrm flipH="1" rot="10800000">
            <a:off x="2883240" y="3628800"/>
            <a:ext cx="4139640" cy="55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35"/>
          <p:cNvSpPr/>
          <p:nvPr/>
        </p:nvSpPr>
        <p:spPr>
          <a:xfrm flipH="1" rot="10800000">
            <a:off x="9294480" y="3230280"/>
            <a:ext cx="83376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36"/>
          <p:cNvSpPr/>
          <p:nvPr/>
        </p:nvSpPr>
        <p:spPr>
          <a:xfrm>
            <a:off x="5131080" y="5065560"/>
            <a:ext cx="293148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Tal vez no necesite</a:t>
            </a:r>
            <a:br/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para cambiar nada en esta diapositiva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169" name="CustomShape 37"/>
          <p:cNvSpPr/>
          <p:nvPr/>
        </p:nvSpPr>
        <p:spPr>
          <a:xfrm>
            <a:off x="4434840" y="5216400"/>
            <a:ext cx="1008360" cy="9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38"/>
          <p:cNvSpPr/>
          <p:nvPr/>
        </p:nvSpPr>
        <p:spPr>
          <a:xfrm>
            <a:off x="4163760" y="920160"/>
            <a:ext cx="211356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use el color rojo en las diapositivas</a:t>
            </a:r>
            <a:endParaRPr b="0" lang="es-CO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278;gadd317ae2b_0_271" descr=""/>
          <p:cNvPicPr/>
          <p:nvPr/>
        </p:nvPicPr>
        <p:blipFill>
          <a:blip r:embed="rId1"/>
          <a:stretch/>
        </p:blipFill>
        <p:spPr>
          <a:xfrm>
            <a:off x="-2880" y="0"/>
            <a:ext cx="12195000" cy="6854760"/>
          </a:xfrm>
          <a:prstGeom prst="rect">
            <a:avLst/>
          </a:prstGeom>
          <a:ln>
            <a:noFill/>
          </a:ln>
        </p:spPr>
      </p:pic>
      <p:sp>
        <p:nvSpPr>
          <p:cNvPr id="172" name="CustomShape 1"/>
          <p:cNvSpPr/>
          <p:nvPr/>
        </p:nvSpPr>
        <p:spPr>
          <a:xfrm>
            <a:off x="265320" y="376920"/>
            <a:ext cx="346140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Proceso de validación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 flipH="1" rot="10800000">
            <a:off x="3887280" y="545400"/>
            <a:ext cx="1135440" cy="8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3"/>
          <p:cNvSpPr/>
          <p:nvPr/>
        </p:nvSpPr>
        <p:spPr>
          <a:xfrm>
            <a:off x="4804200" y="412920"/>
            <a:ext cx="240156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Conserva este título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8229600" y="124200"/>
            <a:ext cx="211356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Completa esta diapositiva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Para el segundo entregable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-86040" y="4165920"/>
            <a:ext cx="354348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Imagen del ganado</a:t>
            </a:r>
            <a:endParaRPr b="0" lang="es-CO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2200" spc="-1" strike="noStrike">
              <a:latin typeface="Arial"/>
            </a:endParaRPr>
          </a:p>
        </p:txBody>
      </p:sp>
      <p:sp>
        <p:nvSpPr>
          <p:cNvPr id="177" name="CustomShape 6"/>
          <p:cNvSpPr/>
          <p:nvPr/>
        </p:nvSpPr>
        <p:spPr>
          <a:xfrm>
            <a:off x="3728160" y="2201040"/>
            <a:ext cx="2220120" cy="176616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???</a:t>
            </a:r>
            <a:endParaRPr b="0" lang="es-CO" sz="2200" spc="-1" strike="noStrike">
              <a:latin typeface="Arial"/>
            </a:endParaRPr>
          </a:p>
        </p:txBody>
      </p:sp>
      <p:grpSp>
        <p:nvGrpSpPr>
          <p:cNvPr id="178" name="Group 7"/>
          <p:cNvGrpSpPr/>
          <p:nvPr/>
        </p:nvGrpSpPr>
        <p:grpSpPr>
          <a:xfrm>
            <a:off x="7004520" y="2094840"/>
            <a:ext cx="1336680" cy="2130480"/>
            <a:chOff x="7004520" y="2094840"/>
            <a:chExt cx="1336680" cy="2130480"/>
          </a:xfrm>
        </p:grpSpPr>
        <p:sp>
          <p:nvSpPr>
            <p:cNvPr id="179" name="CustomShape 8"/>
            <p:cNvSpPr/>
            <p:nvPr/>
          </p:nvSpPr>
          <p:spPr>
            <a:xfrm>
              <a:off x="7004520" y="209484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" name="CustomShape 9"/>
            <p:cNvSpPr/>
            <p:nvPr/>
          </p:nvSpPr>
          <p:spPr>
            <a:xfrm>
              <a:off x="7004520" y="270468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CustomShape 10"/>
            <p:cNvSpPr/>
            <p:nvPr/>
          </p:nvSpPr>
          <p:spPr>
            <a:xfrm>
              <a:off x="7004520" y="331416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CustomShape 11"/>
            <p:cNvSpPr/>
            <p:nvPr/>
          </p:nvSpPr>
          <p:spPr>
            <a:xfrm>
              <a:off x="7538040" y="300924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CustomShape 12"/>
            <p:cNvSpPr/>
            <p:nvPr/>
          </p:nvSpPr>
          <p:spPr>
            <a:xfrm>
              <a:off x="7538040" y="354276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" name="CustomShape 13"/>
            <p:cNvSpPr/>
            <p:nvPr/>
          </p:nvSpPr>
          <p:spPr>
            <a:xfrm>
              <a:off x="7538040" y="239976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CustomShape 14"/>
            <p:cNvSpPr/>
            <p:nvPr/>
          </p:nvSpPr>
          <p:spPr>
            <a:xfrm>
              <a:off x="8066520" y="331920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CustomShape 15"/>
            <p:cNvSpPr/>
            <p:nvPr/>
          </p:nvSpPr>
          <p:spPr>
            <a:xfrm>
              <a:off x="8066520" y="262620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CustomShape 16"/>
            <p:cNvSpPr/>
            <p:nvPr/>
          </p:nvSpPr>
          <p:spPr>
            <a:xfrm>
              <a:off x="7004520" y="392364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CustomShape 17"/>
            <p:cNvSpPr/>
            <p:nvPr/>
          </p:nvSpPr>
          <p:spPr>
            <a:xfrm>
              <a:off x="7239960" y="2353320"/>
              <a:ext cx="297000" cy="196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CustomShape 18"/>
            <p:cNvSpPr/>
            <p:nvPr/>
          </p:nvSpPr>
          <p:spPr>
            <a:xfrm>
              <a:off x="7280280" y="2855880"/>
              <a:ext cx="297000" cy="196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CustomShape 19"/>
            <p:cNvSpPr/>
            <p:nvPr/>
          </p:nvSpPr>
          <p:spPr>
            <a:xfrm>
              <a:off x="7280280" y="3465360"/>
              <a:ext cx="256680" cy="227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CustomShape 20"/>
            <p:cNvSpPr/>
            <p:nvPr/>
          </p:nvSpPr>
          <p:spPr>
            <a:xfrm flipH="1" rot="10800000">
              <a:off x="7239600" y="3802320"/>
              <a:ext cx="337320" cy="165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CustomShape 21"/>
            <p:cNvSpPr/>
            <p:nvPr/>
          </p:nvSpPr>
          <p:spPr>
            <a:xfrm flipH="1" rot="10800000">
              <a:off x="7239600" y="3161880"/>
              <a:ext cx="297000" cy="196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CustomShape 22"/>
            <p:cNvSpPr/>
            <p:nvPr/>
          </p:nvSpPr>
          <p:spPr>
            <a:xfrm flipH="1" rot="10800000">
              <a:off x="7239600" y="2658960"/>
              <a:ext cx="337320" cy="9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CustomShape 23"/>
            <p:cNvSpPr/>
            <p:nvPr/>
          </p:nvSpPr>
          <p:spPr>
            <a:xfrm flipH="1" rot="10800000">
              <a:off x="7773120" y="2778840"/>
              <a:ext cx="291960" cy="275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CustomShape 24"/>
            <p:cNvSpPr/>
            <p:nvPr/>
          </p:nvSpPr>
          <p:spPr>
            <a:xfrm>
              <a:off x="7773480" y="2658240"/>
              <a:ext cx="332640" cy="704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CustomShape 25"/>
            <p:cNvSpPr/>
            <p:nvPr/>
          </p:nvSpPr>
          <p:spPr>
            <a:xfrm flipH="1" rot="10800000">
              <a:off x="7813800" y="3471480"/>
              <a:ext cx="252000" cy="222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CustomShape 26"/>
            <p:cNvSpPr/>
            <p:nvPr/>
          </p:nvSpPr>
          <p:spPr>
            <a:xfrm>
              <a:off x="7813800" y="3160800"/>
              <a:ext cx="291960" cy="201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CustomShape 27"/>
            <p:cNvSpPr/>
            <p:nvPr/>
          </p:nvSpPr>
          <p:spPr>
            <a:xfrm flipH="1" rot="10800000">
              <a:off x="7773480" y="2885400"/>
              <a:ext cx="332640" cy="701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9" name="CustomShape 28"/>
          <p:cNvSpPr/>
          <p:nvPr/>
        </p:nvSpPr>
        <p:spPr>
          <a:xfrm>
            <a:off x="2925000" y="4106160"/>
            <a:ext cx="354348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??? Algoritmo de</a:t>
            </a:r>
            <a:br/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Compresión</a:t>
            </a:r>
            <a:endParaRPr b="0" lang="es-CO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2200" spc="-1" strike="noStrike">
              <a:latin typeface="Arial"/>
            </a:endParaRPr>
          </a:p>
        </p:txBody>
      </p:sp>
      <p:sp>
        <p:nvSpPr>
          <p:cNvPr id="200" name="CustomShape 29"/>
          <p:cNvSpPr/>
          <p:nvPr/>
        </p:nvSpPr>
        <p:spPr>
          <a:xfrm>
            <a:off x="5820840" y="4258800"/>
            <a:ext cx="354348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Modelo de </a:t>
            </a:r>
            <a:br/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Clasificación</a:t>
            </a:r>
            <a:endParaRPr b="0" lang="es-CO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2200" spc="-1" strike="noStrike">
              <a:latin typeface="Arial"/>
            </a:endParaRPr>
          </a:p>
        </p:txBody>
      </p:sp>
      <p:sp>
        <p:nvSpPr>
          <p:cNvPr id="201" name="CustomShape 30"/>
          <p:cNvSpPr/>
          <p:nvPr/>
        </p:nvSpPr>
        <p:spPr>
          <a:xfrm>
            <a:off x="2654640" y="3164760"/>
            <a:ext cx="1026720" cy="2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31"/>
          <p:cNvSpPr/>
          <p:nvPr/>
        </p:nvSpPr>
        <p:spPr>
          <a:xfrm flipH="1" rot="10800000">
            <a:off x="6017760" y="3230280"/>
            <a:ext cx="83376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32"/>
          <p:cNvSpPr/>
          <p:nvPr/>
        </p:nvSpPr>
        <p:spPr>
          <a:xfrm flipH="1" rot="10800000">
            <a:off x="8493480" y="3230280"/>
            <a:ext cx="83376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04" name="Google Shape;311;gadd317ae2b_0_271" descr=""/>
          <p:cNvPicPr/>
          <p:nvPr/>
        </p:nvPicPr>
        <p:blipFill>
          <a:blip r:embed="rId2"/>
          <a:stretch/>
        </p:blipFill>
        <p:spPr>
          <a:xfrm>
            <a:off x="552960" y="2455560"/>
            <a:ext cx="2113560" cy="1406520"/>
          </a:xfrm>
          <a:prstGeom prst="rect">
            <a:avLst/>
          </a:prstGeom>
          <a:ln w="38160">
            <a:solidFill>
              <a:srgbClr val="001e33"/>
            </a:solidFill>
            <a:round/>
          </a:ln>
        </p:spPr>
      </p:pic>
      <p:sp>
        <p:nvSpPr>
          <p:cNvPr id="205" name="CustomShape 33"/>
          <p:cNvSpPr/>
          <p:nvPr/>
        </p:nvSpPr>
        <p:spPr>
          <a:xfrm>
            <a:off x="9297360" y="2262600"/>
            <a:ext cx="2479680" cy="17010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001e33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00aadb"/>
                </a:solidFill>
                <a:latin typeface="Arial"/>
                <a:ea typeface="Arial"/>
              </a:rPr>
              <a:t>Está enfermo</a:t>
            </a:r>
            <a:endParaRPr b="0" lang="es-CO" sz="2100" spc="-1" strike="noStrike">
              <a:latin typeface="Arial"/>
            </a:endParaRPr>
          </a:p>
        </p:txBody>
      </p:sp>
      <p:sp>
        <p:nvSpPr>
          <p:cNvPr id="206" name="CustomShape 34"/>
          <p:cNvSpPr/>
          <p:nvPr/>
        </p:nvSpPr>
        <p:spPr>
          <a:xfrm>
            <a:off x="8411400" y="4258800"/>
            <a:ext cx="354348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Salida</a:t>
            </a:r>
            <a:endParaRPr b="0" lang="es-CO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2200" spc="-1" strike="noStrike">
              <a:latin typeface="Arial"/>
            </a:endParaRPr>
          </a:p>
        </p:txBody>
      </p:sp>
      <p:sp>
        <p:nvSpPr>
          <p:cNvPr id="207" name="CustomShape 35"/>
          <p:cNvSpPr/>
          <p:nvPr/>
        </p:nvSpPr>
        <p:spPr>
          <a:xfrm>
            <a:off x="4902480" y="5294160"/>
            <a:ext cx="293148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Por favor, incluya el nombre de su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algoritmos de compresión aquí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08" name="CustomShape 36"/>
          <p:cNvSpPr/>
          <p:nvPr/>
        </p:nvSpPr>
        <p:spPr>
          <a:xfrm>
            <a:off x="3880440" y="4947120"/>
            <a:ext cx="1026720" cy="42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37"/>
          <p:cNvSpPr/>
          <p:nvPr/>
        </p:nvSpPr>
        <p:spPr>
          <a:xfrm>
            <a:off x="548280" y="959400"/>
            <a:ext cx="211356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use el color rojo en las diapositivas</a:t>
            </a:r>
            <a:endParaRPr b="0" lang="es-CO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321;p3" descr=""/>
          <p:cNvPicPr/>
          <p:nvPr/>
        </p:nvPicPr>
        <p:blipFill>
          <a:blip r:embed="rId1"/>
          <a:stretch/>
        </p:blipFill>
        <p:spPr>
          <a:xfrm>
            <a:off x="-2880" y="0"/>
            <a:ext cx="12195000" cy="6854760"/>
          </a:xfrm>
          <a:prstGeom prst="rect">
            <a:avLst/>
          </a:prstGeom>
          <a:ln>
            <a:noFill/>
          </a:ln>
        </p:spPr>
      </p:pic>
      <p:sp>
        <p:nvSpPr>
          <p:cNvPr id="211" name="CustomShape 1"/>
          <p:cNvSpPr/>
          <p:nvPr/>
        </p:nvSpPr>
        <p:spPr>
          <a:xfrm>
            <a:off x="265320" y="376920"/>
            <a:ext cx="559044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Diseño del algoritmo de compresión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162000" y="5277960"/>
            <a:ext cx="630648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Arial"/>
              </a:rPr>
              <a:t>Algoritmo de compresión de imágenes para la clasificación automática de la salud animal (</a:t>
            </a:r>
            <a:r>
              <a:rPr b="0" i="1" lang="en-US" sz="1400" spc="-1" strike="noStrike">
                <a:solidFill>
                  <a:srgbClr val="001e33"/>
                </a:solidFill>
                <a:latin typeface="Arial"/>
                <a:ea typeface="Arial"/>
              </a:rPr>
              <a:t>En este semestre, uno podría ser LZS, Huffman, LZ77, LZ78... por favor, elija</a:t>
            </a: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Arial"/>
              </a:rPr>
              <a:t>). 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 flipH="1" rot="10800000">
            <a:off x="2829960" y="196200"/>
            <a:ext cx="837360" cy="23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4"/>
          <p:cNvSpPr/>
          <p:nvPr/>
        </p:nvSpPr>
        <p:spPr>
          <a:xfrm>
            <a:off x="3356280" y="-44280"/>
            <a:ext cx="24015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Conserva este título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15" name="CustomShape 5"/>
          <p:cNvSpPr/>
          <p:nvPr/>
        </p:nvSpPr>
        <p:spPr>
          <a:xfrm>
            <a:off x="5168160" y="914400"/>
            <a:ext cx="342432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Utilizar figuras vectorizadas para 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explicar el algoritmo que diseñaste, así que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están pixelados como los míos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16" name="CustomShape 6"/>
          <p:cNvSpPr/>
          <p:nvPr/>
        </p:nvSpPr>
        <p:spPr>
          <a:xfrm flipH="1" rot="10800000">
            <a:off x="4494600" y="1172520"/>
            <a:ext cx="669960" cy="57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7"/>
          <p:cNvSpPr/>
          <p:nvPr/>
        </p:nvSpPr>
        <p:spPr>
          <a:xfrm>
            <a:off x="4875120" y="6301440"/>
            <a:ext cx="29314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Explique las cifras de su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propias palabras...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18" name="CustomShape 8"/>
          <p:cNvSpPr/>
          <p:nvPr/>
        </p:nvSpPr>
        <p:spPr>
          <a:xfrm>
            <a:off x="4386240" y="5813280"/>
            <a:ext cx="669960" cy="57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9"/>
          <p:cNvSpPr/>
          <p:nvPr/>
        </p:nvSpPr>
        <p:spPr>
          <a:xfrm>
            <a:off x="8034840" y="4993200"/>
            <a:ext cx="293148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Incluir una imagen en HD relacionada con el problema de la salud animal en la ganadería de precisión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20" name="CustomShape 10"/>
          <p:cNvSpPr/>
          <p:nvPr/>
        </p:nvSpPr>
        <p:spPr>
          <a:xfrm>
            <a:off x="10589400" y="753120"/>
            <a:ext cx="109440" cy="72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11"/>
          <p:cNvSpPr/>
          <p:nvPr/>
        </p:nvSpPr>
        <p:spPr>
          <a:xfrm>
            <a:off x="9558000" y="1083240"/>
            <a:ext cx="34243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Usa estos...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Colores para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Sus cifras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22" name="CustomShape 12"/>
          <p:cNvSpPr/>
          <p:nvPr/>
        </p:nvSpPr>
        <p:spPr>
          <a:xfrm>
            <a:off x="8229600" y="124200"/>
            <a:ext cx="211356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Completa esta diapositiva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Para el segundo entregable</a:t>
            </a:r>
            <a:endParaRPr b="0" lang="es-CO" sz="1400" spc="-1" strike="noStrike">
              <a:latin typeface="Arial"/>
            </a:endParaRPr>
          </a:p>
        </p:txBody>
      </p:sp>
      <p:pic>
        <p:nvPicPr>
          <p:cNvPr id="223" name="Google Shape;334;p3" descr=""/>
          <p:cNvPicPr/>
          <p:nvPr/>
        </p:nvPicPr>
        <p:blipFill>
          <a:blip r:embed="rId2"/>
          <a:stretch/>
        </p:blipFill>
        <p:spPr>
          <a:xfrm>
            <a:off x="7613640" y="2039760"/>
            <a:ext cx="3497760" cy="2622960"/>
          </a:xfrm>
          <a:prstGeom prst="rect">
            <a:avLst/>
          </a:prstGeom>
          <a:ln>
            <a:noFill/>
          </a:ln>
        </p:spPr>
      </p:pic>
      <p:pic>
        <p:nvPicPr>
          <p:cNvPr id="224" name="Google Shape;335;p3" descr=""/>
          <p:cNvPicPr/>
          <p:nvPr/>
        </p:nvPicPr>
        <p:blipFill>
          <a:blip r:embed="rId3"/>
          <a:stretch/>
        </p:blipFill>
        <p:spPr>
          <a:xfrm>
            <a:off x="1703880" y="1551240"/>
            <a:ext cx="3424320" cy="3552840"/>
          </a:xfrm>
          <a:prstGeom prst="rect">
            <a:avLst/>
          </a:prstGeom>
          <a:ln>
            <a:noFill/>
          </a:ln>
        </p:spPr>
      </p:pic>
      <p:sp>
        <p:nvSpPr>
          <p:cNvPr id="225" name="CustomShape 13"/>
          <p:cNvSpPr/>
          <p:nvPr/>
        </p:nvSpPr>
        <p:spPr>
          <a:xfrm flipH="1">
            <a:off x="10057320" y="4146480"/>
            <a:ext cx="669960" cy="95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14"/>
          <p:cNvSpPr/>
          <p:nvPr/>
        </p:nvSpPr>
        <p:spPr>
          <a:xfrm>
            <a:off x="548280" y="959400"/>
            <a:ext cx="211356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use el color rojo en las diapositivas</a:t>
            </a:r>
            <a:endParaRPr b="0" lang="es-CO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342;gadd317ae2b_0_11" descr=""/>
          <p:cNvPicPr/>
          <p:nvPr/>
        </p:nvPicPr>
        <p:blipFill>
          <a:blip r:embed="rId1"/>
          <a:stretch/>
        </p:blipFill>
        <p:spPr>
          <a:xfrm>
            <a:off x="-2880" y="0"/>
            <a:ext cx="12195000" cy="6854760"/>
          </a:xfrm>
          <a:prstGeom prst="rect">
            <a:avLst/>
          </a:prstGeom>
          <a:ln>
            <a:noFill/>
          </a:ln>
        </p:spPr>
      </p:pic>
      <p:sp>
        <p:nvSpPr>
          <p:cNvPr id="228" name="CustomShape 1"/>
          <p:cNvSpPr/>
          <p:nvPr/>
        </p:nvSpPr>
        <p:spPr>
          <a:xfrm>
            <a:off x="265320" y="376920"/>
            <a:ext cx="505548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Diseño del algoritmo de compresión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 flipH="1" rot="10800000">
            <a:off x="2829960" y="196200"/>
            <a:ext cx="837360" cy="23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3"/>
          <p:cNvSpPr/>
          <p:nvPr/>
        </p:nvSpPr>
        <p:spPr>
          <a:xfrm>
            <a:off x="3356280" y="31680"/>
            <a:ext cx="240156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Conserva este título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4875120" y="6301440"/>
            <a:ext cx="293148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Explique las cifras de su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propias palabras...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>
            <a:off x="4386240" y="5813280"/>
            <a:ext cx="669960" cy="57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6"/>
          <p:cNvSpPr/>
          <p:nvPr/>
        </p:nvSpPr>
        <p:spPr>
          <a:xfrm>
            <a:off x="10589400" y="753120"/>
            <a:ext cx="109440" cy="72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7"/>
          <p:cNvSpPr/>
          <p:nvPr/>
        </p:nvSpPr>
        <p:spPr>
          <a:xfrm>
            <a:off x="9558000" y="1083240"/>
            <a:ext cx="3424320" cy="72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Usa estos...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Colores para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Sus cifras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35" name="CustomShape 8"/>
          <p:cNvSpPr/>
          <p:nvPr/>
        </p:nvSpPr>
        <p:spPr>
          <a:xfrm>
            <a:off x="8229600" y="124200"/>
            <a:ext cx="2113560" cy="72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Completa esta diapositiva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Para el segundo entregable</a:t>
            </a:r>
            <a:endParaRPr b="0" lang="es-CO" sz="1400" spc="-1" strike="noStrike">
              <a:latin typeface="Arial"/>
            </a:endParaRPr>
          </a:p>
        </p:txBody>
      </p:sp>
      <p:pic>
        <p:nvPicPr>
          <p:cNvPr id="236" name="Google Shape;351;gadd317ae2b_0_11" descr=""/>
          <p:cNvPicPr/>
          <p:nvPr/>
        </p:nvPicPr>
        <p:blipFill>
          <a:blip r:embed="rId2"/>
          <a:srcRect l="20780" t="29778" r="24433" b="10611"/>
          <a:stretch/>
        </p:blipFill>
        <p:spPr>
          <a:xfrm>
            <a:off x="227160" y="1537200"/>
            <a:ext cx="6678720" cy="4087080"/>
          </a:xfrm>
          <a:prstGeom prst="rect">
            <a:avLst/>
          </a:prstGeom>
          <a:ln>
            <a:noFill/>
          </a:ln>
        </p:spPr>
      </p:pic>
      <p:sp>
        <p:nvSpPr>
          <p:cNvPr id="237" name="CustomShape 9"/>
          <p:cNvSpPr/>
          <p:nvPr/>
        </p:nvSpPr>
        <p:spPr>
          <a:xfrm>
            <a:off x="5473080" y="762120"/>
            <a:ext cx="3424320" cy="72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Utilizar figuras vectorizadas para 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explicar el algoritmo que diseñaste, así que</a:t>
            </a:r>
            <a:r>
              <a:rPr b="0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 </a:t>
            </a: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están pixeladas como los mías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38" name="CustomShape 10"/>
          <p:cNvSpPr/>
          <p:nvPr/>
        </p:nvSpPr>
        <p:spPr>
          <a:xfrm flipH="1" rot="10800000">
            <a:off x="6694560" y="1796760"/>
            <a:ext cx="669960" cy="57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11"/>
          <p:cNvSpPr/>
          <p:nvPr/>
        </p:nvSpPr>
        <p:spPr>
          <a:xfrm>
            <a:off x="8034840" y="5069160"/>
            <a:ext cx="2931480" cy="72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Incluir una imagen en HD relacionada con el problema de la salud animal en la ganadería de precisión</a:t>
            </a:r>
            <a:endParaRPr b="0" lang="es-CO" sz="1400" spc="-1" strike="noStrike">
              <a:latin typeface="Arial"/>
            </a:endParaRPr>
          </a:p>
        </p:txBody>
      </p:sp>
      <p:pic>
        <p:nvPicPr>
          <p:cNvPr id="240" name="Google Shape;355;gadd317ae2b_0_11" descr=""/>
          <p:cNvPicPr/>
          <p:nvPr/>
        </p:nvPicPr>
        <p:blipFill>
          <a:blip r:embed="rId3"/>
          <a:stretch/>
        </p:blipFill>
        <p:spPr>
          <a:xfrm>
            <a:off x="7765920" y="2201760"/>
            <a:ext cx="3908160" cy="2613240"/>
          </a:xfrm>
          <a:prstGeom prst="rect">
            <a:avLst/>
          </a:prstGeom>
          <a:ln>
            <a:noFill/>
          </a:ln>
        </p:spPr>
      </p:pic>
      <p:sp>
        <p:nvSpPr>
          <p:cNvPr id="241" name="CustomShape 12"/>
          <p:cNvSpPr/>
          <p:nvPr/>
        </p:nvSpPr>
        <p:spPr>
          <a:xfrm flipH="1">
            <a:off x="10057320" y="4146480"/>
            <a:ext cx="669960" cy="95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13"/>
          <p:cNvSpPr/>
          <p:nvPr/>
        </p:nvSpPr>
        <p:spPr>
          <a:xfrm>
            <a:off x="548280" y="959400"/>
            <a:ext cx="211356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use el color rojo en las diapositivas</a:t>
            </a:r>
            <a:endParaRPr b="0" lang="es-CO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362;p5" descr=""/>
          <p:cNvPicPr/>
          <p:nvPr/>
        </p:nvPicPr>
        <p:blipFill>
          <a:blip r:embed="rId1"/>
          <a:stretch/>
        </p:blipFill>
        <p:spPr>
          <a:xfrm>
            <a:off x="-2880" y="0"/>
            <a:ext cx="12195000" cy="685476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265320" y="376920"/>
            <a:ext cx="588240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Complejidad del algoritmo de compresión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584640" y="4325400"/>
            <a:ext cx="502632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Arial"/>
              </a:rPr>
              <a:t>La complejidad del tiempo y la memoria del algoritmo (En este semestre, uno podría ser LZS, LZ77, LZ78, Huffman... por favor, elija). Por favor, explique qué significan N y M en este problema. POR FAVOR HÁGALO!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 flipH="1" rot="10800000">
            <a:off x="3355560" y="271080"/>
            <a:ext cx="129996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4"/>
          <p:cNvSpPr/>
          <p:nvPr/>
        </p:nvSpPr>
        <p:spPr>
          <a:xfrm>
            <a:off x="4149000" y="70200"/>
            <a:ext cx="24015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Conserva este título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5168160" y="914400"/>
            <a:ext cx="34243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Crear la tabla en Powerpoint. No copie las capturas de pantalla pixeladas del informe técnico, por favor.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49" name="CustomShape 6"/>
          <p:cNvSpPr/>
          <p:nvPr/>
        </p:nvSpPr>
        <p:spPr>
          <a:xfrm flipH="1" rot="10800000">
            <a:off x="4567680" y="1175760"/>
            <a:ext cx="601200" cy="4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7"/>
          <p:cNvSpPr/>
          <p:nvPr/>
        </p:nvSpPr>
        <p:spPr>
          <a:xfrm>
            <a:off x="3361320" y="6046560"/>
            <a:ext cx="29314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Explica las tablas en tu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propias palabras...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51" name="CustomShape 8"/>
          <p:cNvSpPr/>
          <p:nvPr/>
        </p:nvSpPr>
        <p:spPr>
          <a:xfrm>
            <a:off x="3570840" y="5371560"/>
            <a:ext cx="735840" cy="51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9"/>
          <p:cNvSpPr/>
          <p:nvPr/>
        </p:nvSpPr>
        <p:spPr>
          <a:xfrm>
            <a:off x="8034840" y="4993200"/>
            <a:ext cx="293148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Incluir una imagen en HD relacionada con el problema de la salud animal en la ganadería de precisión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53" name="CustomShape 10"/>
          <p:cNvSpPr/>
          <p:nvPr/>
        </p:nvSpPr>
        <p:spPr>
          <a:xfrm>
            <a:off x="7257960" y="4937760"/>
            <a:ext cx="601200" cy="51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54" name="Table 11"/>
          <p:cNvGraphicFramePr/>
          <p:nvPr/>
        </p:nvGraphicFramePr>
        <p:xfrm>
          <a:off x="547920" y="1956240"/>
          <a:ext cx="5074920" cy="2195280"/>
        </p:xfrm>
        <a:graphic>
          <a:graphicData uri="http://schemas.openxmlformats.org/drawingml/2006/table">
            <a:tbl>
              <a:tblPr/>
              <a:tblGrid>
                <a:gridCol w="1837440"/>
                <a:gridCol w="1545480"/>
                <a:gridCol w="1692360"/>
              </a:tblGrid>
              <a:tr h="914760"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ed7d31"/>
                          </a:solidFill>
                          <a:latin typeface="Arial"/>
                          <a:ea typeface="Arial"/>
                        </a:rPr>
                        <a:t>La complejidad del tiempo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ffc000"/>
                          </a:solidFill>
                          <a:latin typeface="Arial"/>
                          <a:ea typeface="Arial"/>
                        </a:rPr>
                        <a:t>Complejidad de la memoria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6404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Algoritmo de compresión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O(N2*M*2</a:t>
                      </a:r>
                      <a:r>
                        <a:rPr b="0" lang="en-US" sz="1800" spc="-1" strike="noStrik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M</a:t>
                      </a: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)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O(N*M*2</a:t>
                      </a:r>
                      <a:r>
                        <a:rPr b="0" lang="en-US" sz="1800" spc="-1" strike="noStrik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M</a:t>
                      </a: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)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6404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Algoritmo de</a:t>
                      </a:r>
                      <a:br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decompresión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O(N*M)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O(1)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</a:tbl>
          </a:graphicData>
        </a:graphic>
      </p:graphicFrame>
      <p:sp>
        <p:nvSpPr>
          <p:cNvPr id="255" name="CustomShape 12"/>
          <p:cNvSpPr/>
          <p:nvPr/>
        </p:nvSpPr>
        <p:spPr>
          <a:xfrm>
            <a:off x="8229600" y="124200"/>
            <a:ext cx="211356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Completa esta diapositiva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Para el tercer entregable</a:t>
            </a:r>
            <a:endParaRPr b="0" lang="es-CO" sz="1400" spc="-1" strike="noStrike">
              <a:latin typeface="Arial"/>
            </a:endParaRPr>
          </a:p>
        </p:txBody>
      </p:sp>
      <p:pic>
        <p:nvPicPr>
          <p:cNvPr id="256" name="Google Shape;375;p5" descr=""/>
          <p:cNvPicPr/>
          <p:nvPr/>
        </p:nvPicPr>
        <p:blipFill>
          <a:blip r:embed="rId2"/>
          <a:stretch/>
        </p:blipFill>
        <p:spPr>
          <a:xfrm>
            <a:off x="6724440" y="1723320"/>
            <a:ext cx="4661280" cy="3017880"/>
          </a:xfrm>
          <a:prstGeom prst="rect">
            <a:avLst/>
          </a:prstGeom>
          <a:ln>
            <a:noFill/>
          </a:ln>
        </p:spPr>
      </p:pic>
      <p:sp>
        <p:nvSpPr>
          <p:cNvPr id="257" name="CustomShape 13"/>
          <p:cNvSpPr/>
          <p:nvPr/>
        </p:nvSpPr>
        <p:spPr>
          <a:xfrm>
            <a:off x="548280" y="959400"/>
            <a:ext cx="211356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use el color rojo en las diapositivas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58" name="CustomShape 14"/>
          <p:cNvSpPr/>
          <p:nvPr/>
        </p:nvSpPr>
        <p:spPr>
          <a:xfrm>
            <a:off x="542160" y="6046560"/>
            <a:ext cx="293148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Usa superíndices para</a:t>
            </a:r>
            <a:br/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representar los exponentes.</a:t>
            </a:r>
            <a:br/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uses el símbolo ^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59" name="CustomShape 15"/>
          <p:cNvSpPr/>
          <p:nvPr/>
        </p:nvSpPr>
        <p:spPr>
          <a:xfrm flipH="1">
            <a:off x="2467800" y="5264280"/>
            <a:ext cx="517680" cy="65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383;p9" descr=""/>
          <p:cNvPicPr/>
          <p:nvPr/>
        </p:nvPicPr>
        <p:blipFill>
          <a:blip r:embed="rId1"/>
          <a:stretch/>
        </p:blipFill>
        <p:spPr>
          <a:xfrm>
            <a:off x="-2880" y="0"/>
            <a:ext cx="12195000" cy="6854760"/>
          </a:xfrm>
          <a:prstGeom prst="rect">
            <a:avLst/>
          </a:prstGeom>
          <a:ln>
            <a:noFill/>
          </a:ln>
        </p:spPr>
      </p:pic>
      <p:sp>
        <p:nvSpPr>
          <p:cNvPr id="261" name="CustomShape 1"/>
          <p:cNvSpPr/>
          <p:nvPr/>
        </p:nvSpPr>
        <p:spPr>
          <a:xfrm>
            <a:off x="265320" y="376920"/>
            <a:ext cx="54010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Consumo de tiempo y memoria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 flipH="1" rot="10800000">
            <a:off x="4819680" y="515880"/>
            <a:ext cx="825840" cy="44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3"/>
          <p:cNvSpPr/>
          <p:nvPr/>
        </p:nvSpPr>
        <p:spPr>
          <a:xfrm>
            <a:off x="5276520" y="336600"/>
            <a:ext cx="24015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Conserva este título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64" name="CustomShape 4"/>
          <p:cNvSpPr/>
          <p:nvPr/>
        </p:nvSpPr>
        <p:spPr>
          <a:xfrm>
            <a:off x="5168160" y="914400"/>
            <a:ext cx="34243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Crea las gráficas en Excel. No copie las capturas de pantalla pixeladas del informe técnico, por favor.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65" name="CustomShape 5"/>
          <p:cNvSpPr/>
          <p:nvPr/>
        </p:nvSpPr>
        <p:spPr>
          <a:xfrm flipH="1" rot="10800000">
            <a:off x="4414320" y="1172520"/>
            <a:ext cx="750960" cy="60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6"/>
          <p:cNvSpPr/>
          <p:nvPr/>
        </p:nvSpPr>
        <p:spPr>
          <a:xfrm>
            <a:off x="2249280" y="5117760"/>
            <a:ext cx="594144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Consumo de tiempo 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267" name="CustomShape 7"/>
          <p:cNvSpPr/>
          <p:nvPr/>
        </p:nvSpPr>
        <p:spPr>
          <a:xfrm>
            <a:off x="8539920" y="5117760"/>
            <a:ext cx="594144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Consumo de memoria</a:t>
            </a:r>
            <a:endParaRPr b="0" lang="es-CO" sz="2200" spc="-1" strike="noStrike">
              <a:latin typeface="Arial"/>
            </a:endParaRPr>
          </a:p>
        </p:txBody>
      </p:sp>
      <p:pic>
        <p:nvPicPr>
          <p:cNvPr id="268" name="Google Shape;391;p9" descr=""/>
          <p:cNvPicPr/>
          <p:nvPr/>
        </p:nvPicPr>
        <p:blipFill>
          <a:blip r:embed="rId2"/>
          <a:stretch/>
        </p:blipFill>
        <p:spPr>
          <a:xfrm>
            <a:off x="1648800" y="5105520"/>
            <a:ext cx="525600" cy="525600"/>
          </a:xfrm>
          <a:prstGeom prst="rect">
            <a:avLst/>
          </a:prstGeom>
          <a:ln>
            <a:noFill/>
          </a:ln>
        </p:spPr>
      </p:pic>
      <p:pic>
        <p:nvPicPr>
          <p:cNvPr id="269" name="Google Shape;392;p9" descr=""/>
          <p:cNvPicPr/>
          <p:nvPr/>
        </p:nvPicPr>
        <p:blipFill>
          <a:blip r:embed="rId3"/>
          <a:srcRect l="28216" t="24851" r="28718" b="25399"/>
          <a:stretch/>
        </p:blipFill>
        <p:spPr>
          <a:xfrm>
            <a:off x="7827120" y="5117760"/>
            <a:ext cx="710640" cy="546120"/>
          </a:xfrm>
          <a:prstGeom prst="rect">
            <a:avLst/>
          </a:prstGeom>
          <a:ln>
            <a:noFill/>
          </a:ln>
        </p:spPr>
      </p:pic>
      <p:sp>
        <p:nvSpPr>
          <p:cNvPr id="270" name="CustomShape 8"/>
          <p:cNvSpPr/>
          <p:nvPr/>
        </p:nvSpPr>
        <p:spPr>
          <a:xfrm>
            <a:off x="8229600" y="124200"/>
            <a:ext cx="211356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Completa esta diapositiva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Para el tercer entregable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71" name="CustomShape 9"/>
          <p:cNvSpPr/>
          <p:nvPr/>
        </p:nvSpPr>
        <p:spPr>
          <a:xfrm>
            <a:off x="548280" y="959400"/>
            <a:ext cx="211356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use el color rojo en las diapositivas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72" name="CustomShape 10"/>
          <p:cNvSpPr/>
          <p:nvPr/>
        </p:nvSpPr>
        <p:spPr>
          <a:xfrm>
            <a:off x="5276520" y="5542560"/>
            <a:ext cx="919800" cy="64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11"/>
          <p:cNvSpPr/>
          <p:nvPr/>
        </p:nvSpPr>
        <p:spPr>
          <a:xfrm>
            <a:off x="6470280" y="5995440"/>
            <a:ext cx="3424320" cy="72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Por favor, incluye unidades de medida en ambos ejes X e Y, por ejemplo, MB, sg, KB, minutos...</a:t>
            </a:r>
            <a:endParaRPr b="0" lang="es-CO" sz="1400" spc="-1" strike="noStrike">
              <a:latin typeface="Arial"/>
            </a:endParaRPr>
          </a:p>
        </p:txBody>
      </p:sp>
      <p:pic>
        <p:nvPicPr>
          <p:cNvPr id="274" name="Google Shape;397;p9" descr=""/>
          <p:cNvPicPr/>
          <p:nvPr/>
        </p:nvPicPr>
        <p:blipFill>
          <a:blip r:embed="rId4"/>
          <a:stretch/>
        </p:blipFill>
        <p:spPr>
          <a:xfrm>
            <a:off x="346680" y="1823760"/>
            <a:ext cx="5771160" cy="3237480"/>
          </a:xfrm>
          <a:prstGeom prst="rect">
            <a:avLst/>
          </a:prstGeom>
          <a:ln>
            <a:noFill/>
          </a:ln>
        </p:spPr>
      </p:pic>
      <p:pic>
        <p:nvPicPr>
          <p:cNvPr id="275" name="Google Shape;398;p9" descr=""/>
          <p:cNvPicPr/>
          <p:nvPr/>
        </p:nvPicPr>
        <p:blipFill>
          <a:blip r:embed="rId5"/>
          <a:stretch/>
        </p:blipFill>
        <p:spPr>
          <a:xfrm>
            <a:off x="6181560" y="1809720"/>
            <a:ext cx="5771160" cy="323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403;gadd317ae2b_0_201" descr=""/>
          <p:cNvPicPr/>
          <p:nvPr/>
        </p:nvPicPr>
        <p:blipFill>
          <a:blip r:embed="rId1"/>
          <a:stretch/>
        </p:blipFill>
        <p:spPr>
          <a:xfrm>
            <a:off x="-2880" y="0"/>
            <a:ext cx="12195000" cy="6854760"/>
          </a:xfrm>
          <a:prstGeom prst="rect">
            <a:avLst/>
          </a:prstGeom>
          <a:ln>
            <a:noFill/>
          </a:ln>
        </p:spPr>
      </p:pic>
      <p:sp>
        <p:nvSpPr>
          <p:cNvPr id="277" name="CustomShape 1"/>
          <p:cNvSpPr/>
          <p:nvPr/>
        </p:nvSpPr>
        <p:spPr>
          <a:xfrm>
            <a:off x="265320" y="376920"/>
            <a:ext cx="588240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Tasa de compresión promedio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1041840" y="4096800"/>
            <a:ext cx="502632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Arial"/>
              </a:rPr>
              <a:t>Tasa de compresión promedio para el ganado </a:t>
            </a:r>
            <a:br/>
            <a:r>
              <a:rPr b="0" lang="en-US" sz="1400" spc="-1" strike="noStrike">
                <a:solidFill>
                  <a:srgbClr val="001e33"/>
                </a:solidFill>
                <a:latin typeface="Arial"/>
                <a:ea typeface="Arial"/>
              </a:rPr>
              <a:t>sano y el ganado enfermo. 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 flipH="1" rot="10800000">
            <a:off x="3355560" y="271080"/>
            <a:ext cx="1299960" cy="6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4"/>
          <p:cNvSpPr/>
          <p:nvPr/>
        </p:nvSpPr>
        <p:spPr>
          <a:xfrm>
            <a:off x="4149000" y="70200"/>
            <a:ext cx="240156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Conserva este título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81" name="CustomShape 5"/>
          <p:cNvSpPr/>
          <p:nvPr/>
        </p:nvSpPr>
        <p:spPr>
          <a:xfrm>
            <a:off x="5015880" y="838080"/>
            <a:ext cx="3424320" cy="72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Crear la tabla en Powerpoint. No copie las capturas de pantalla pixeladas del informe técnico, por favor.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82" name="CustomShape 6"/>
          <p:cNvSpPr/>
          <p:nvPr/>
        </p:nvSpPr>
        <p:spPr>
          <a:xfrm flipH="1" rot="10800000">
            <a:off x="4491360" y="1251720"/>
            <a:ext cx="601200" cy="4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7"/>
          <p:cNvSpPr/>
          <p:nvPr/>
        </p:nvSpPr>
        <p:spPr>
          <a:xfrm>
            <a:off x="3437640" y="5208480"/>
            <a:ext cx="293148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Explica las tablas en tu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propias palabras...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84" name="CustomShape 8"/>
          <p:cNvSpPr/>
          <p:nvPr/>
        </p:nvSpPr>
        <p:spPr>
          <a:xfrm>
            <a:off x="3356280" y="4733280"/>
            <a:ext cx="453960" cy="72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9"/>
          <p:cNvSpPr/>
          <p:nvPr/>
        </p:nvSpPr>
        <p:spPr>
          <a:xfrm>
            <a:off x="8034840" y="5069160"/>
            <a:ext cx="2931480" cy="72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Incluir una imagen en HD relacionada con el problema de la salud animal en la ganadería de precisión</a:t>
            </a:r>
            <a:endParaRPr b="0" lang="es-CO" sz="1400" spc="-1" strike="noStrike">
              <a:latin typeface="Arial"/>
            </a:endParaRPr>
          </a:p>
        </p:txBody>
      </p:sp>
      <p:graphicFrame>
        <p:nvGraphicFramePr>
          <p:cNvPr id="286" name="Table 10"/>
          <p:cNvGraphicFramePr/>
          <p:nvPr/>
        </p:nvGraphicFramePr>
        <p:xfrm>
          <a:off x="1081440" y="1879920"/>
          <a:ext cx="3751560" cy="2158920"/>
        </p:xfrm>
        <a:graphic>
          <a:graphicData uri="http://schemas.openxmlformats.org/drawingml/2006/table">
            <a:tbl>
              <a:tblPr/>
              <a:tblGrid>
                <a:gridCol w="2037600"/>
                <a:gridCol w="1714320"/>
              </a:tblGrid>
              <a:tr h="719640">
                <a:tc>
                  <a:tcPr marL="91080" marR="9108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Tasa de compresión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719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Ganado sano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100 : 1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7200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El ganado enfermo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98 : 1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287" name="CustomShape 11"/>
          <p:cNvSpPr/>
          <p:nvPr/>
        </p:nvSpPr>
        <p:spPr>
          <a:xfrm>
            <a:off x="8229600" y="124200"/>
            <a:ext cx="211356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Completa esta diapositiva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Para el tercer entregable</a:t>
            </a:r>
            <a:endParaRPr b="0" lang="es-CO" sz="1400" spc="-1" strike="noStrike">
              <a:latin typeface="Arial"/>
            </a:endParaRPr>
          </a:p>
        </p:txBody>
      </p:sp>
      <p:pic>
        <p:nvPicPr>
          <p:cNvPr id="288" name="Google Shape;415;gadd317ae2b_0_201" descr=""/>
          <p:cNvPicPr/>
          <p:nvPr/>
        </p:nvPicPr>
        <p:blipFill>
          <a:blip r:embed="rId2"/>
          <a:stretch/>
        </p:blipFill>
        <p:spPr>
          <a:xfrm>
            <a:off x="6388560" y="1596240"/>
            <a:ext cx="5290920" cy="3512880"/>
          </a:xfrm>
          <a:prstGeom prst="rect">
            <a:avLst/>
          </a:prstGeom>
          <a:ln>
            <a:noFill/>
          </a:ln>
        </p:spPr>
      </p:pic>
      <p:sp>
        <p:nvSpPr>
          <p:cNvPr id="289" name="CustomShape 12"/>
          <p:cNvSpPr/>
          <p:nvPr/>
        </p:nvSpPr>
        <p:spPr>
          <a:xfrm>
            <a:off x="7257960" y="4937760"/>
            <a:ext cx="601200" cy="51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13"/>
          <p:cNvSpPr/>
          <p:nvPr/>
        </p:nvSpPr>
        <p:spPr>
          <a:xfrm>
            <a:off x="548280" y="959400"/>
            <a:ext cx="211356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use el color rojo en las diapositivas</a:t>
            </a:r>
            <a:endParaRPr b="0" lang="es-CO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2020-06-26T14:36:07Z</dcterms:created>
  <dc:creator>DeepL Translator</dc:creator>
  <dc:description/>
  <dc:language>es-CO</dc:language>
  <cp:lastModifiedBy/>
  <dcterms:modified xsi:type="dcterms:W3CDTF">2021-08-19T19:40:57Z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</vt:i4>
  </property>
</Properties>
</file>